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18" r:id="rId1"/>
  </p:sldMasterIdLst>
  <p:notesMasterIdLst>
    <p:notesMasterId r:id="rId3"/>
  </p:notesMasterIdLst>
  <p:sldIdLst>
    <p:sldId id="257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Средний стиль 2 —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3296810-A885-4BE3-A3E7-6D5BEEA58F35}" styleName="Средний стиль 2 —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7292A2E-F333-43FB-9621-5CBBE7FDCDCB}" styleName="Светлый стиль 2 — акцент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E269D01E-BC32-4049-B463-5C60D7B0CCD2}" styleName="Стиль из темы 2 - акцент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Стиль из темы 2 - акцент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3548" autoAdjust="0"/>
  </p:normalViewPr>
  <p:slideViewPr>
    <p:cSldViewPr snapToGrid="0">
      <p:cViewPr varScale="1">
        <p:scale>
          <a:sx n="106" d="100"/>
          <a:sy n="106" d="100"/>
        </p:scale>
        <p:origin x="756" y="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5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"/>
          <c:y val="1.331376454554984E-2"/>
          <c:w val="0.90211536513501256"/>
          <c:h val="0.87573819757486804"/>
        </c:manualLayout>
      </c:layout>
      <c:pie3DChart>
        <c:varyColors val="1"/>
        <c:dLbls>
          <c:dLblPos val="inEnd"/>
          <c:showLegendKey val="0"/>
          <c:showVal val="1"/>
          <c:showCatName val="0"/>
          <c:showSerName val="0"/>
          <c:showPercent val="0"/>
          <c:showBubbleSize val="0"/>
          <c:showLeaderLines val="0"/>
        </c:dLbls>
      </c:pie3DChart>
      <c:spPr>
        <a:solidFill>
          <a:schemeClr val="bg1"/>
        </a:solidFill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73212458471516928"/>
          <c:y val="0.38622322395778735"/>
          <c:w val="0.23990837675197715"/>
          <c:h val="0.55152182269280503"/>
        </c:manualLayout>
      </c:layout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700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bg1"/>
      </a:solidFill>
      <a:round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5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4.2271257209320387E-2"/>
          <c:y val="3.4682365064207889E-2"/>
          <c:w val="0.95772874279067965"/>
          <c:h val="0.95375684658105631"/>
        </c:manualLayout>
      </c:layout>
      <c:pie3DChart>
        <c:varyColors val="1"/>
        <c:dLbls>
          <c:dLblPos val="ctr"/>
          <c:showLegendKey val="0"/>
          <c:showVal val="0"/>
          <c:showCatName val="0"/>
          <c:showSerName val="0"/>
          <c:showPercent val="0"/>
          <c:showBubbleSize val="0"/>
          <c:showLeaderLines val="0"/>
        </c:dLbls>
      </c:pie3DChart>
      <c:spPr>
        <a:solidFill>
          <a:schemeClr val="bg1"/>
        </a:solidFill>
        <a:ln>
          <a:solidFill>
            <a:schemeClr val="bg1"/>
          </a:solidFill>
        </a:ln>
        <a:effectLst/>
      </c:spPr>
    </c:plotArea>
    <c:legend>
      <c:legendPos val="r"/>
      <c:layout>
        <c:manualLayout>
          <c:xMode val="edge"/>
          <c:yMode val="edge"/>
          <c:x val="2.8180838139546926E-2"/>
          <c:y val="0.16863366956718048"/>
          <c:w val="0.24170911975561815"/>
          <c:h val="0.38072680036521167"/>
        </c:manualLayout>
      </c:layout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bg1"/>
      </a:solidFill>
      <a:round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5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"/>
          <c:y val="0.1522628032004846"/>
          <c:w val="0.79592698776045845"/>
          <c:h val="0.84773719679951542"/>
        </c:manualLayout>
      </c:layout>
      <c:pie3DChart>
        <c:varyColors val="1"/>
        <c:dLbls>
          <c:dLblPos val="inEnd"/>
          <c:showLegendKey val="0"/>
          <c:showVal val="0"/>
          <c:showCatName val="0"/>
          <c:showSerName val="0"/>
          <c:showPercent val="1"/>
          <c:showBubbleSize val="0"/>
          <c:showLeaderLines val="0"/>
        </c:dLbls>
      </c:pie3DChart>
      <c:spPr>
        <a:solidFill>
          <a:schemeClr val="bg1"/>
        </a:solidFill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63091649299665586"/>
          <c:y val="0.33547587647340921"/>
          <c:w val="0.36413139518843973"/>
          <c:h val="0.45278464877962604"/>
        </c:manualLayout>
      </c:layout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800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bg1"/>
      </a:solidFill>
      <a:round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5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3.7661762296912926E-2"/>
          <c:y val="0.18299640549729146"/>
          <c:w val="0.6415760748164584"/>
          <c:h val="0.68511429324339934"/>
        </c:manualLayout>
      </c:layout>
      <c:pie3DChart>
        <c:varyColors val="1"/>
        <c:dLbls>
          <c:dLblPos val="inEnd"/>
          <c:showLegendKey val="0"/>
          <c:showVal val="0"/>
          <c:showCatName val="0"/>
          <c:showSerName val="0"/>
          <c:showPercent val="1"/>
          <c:showBubbleSize val="0"/>
          <c:showLeaderLines val="0"/>
        </c:dLbls>
      </c:pie3DChart>
      <c:spPr>
        <a:noFill/>
        <a:ln>
          <a:solidFill>
            <a:schemeClr val="bg1"/>
          </a:solidFill>
        </a:ln>
        <a:effectLst/>
      </c:spPr>
    </c:plotArea>
    <c:legend>
      <c:legendPos val="r"/>
      <c:layout>
        <c:manualLayout>
          <c:xMode val="edge"/>
          <c:yMode val="edge"/>
          <c:x val="0.62184703131747854"/>
          <c:y val="0.22351601818930009"/>
          <c:w val="0.2982641448686264"/>
          <c:h val="0.62056123051679579"/>
        </c:manualLayout>
      </c:layout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800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 w="9525" cap="flat" cmpd="sng" algn="ctr">
      <a:solidFill>
        <a:schemeClr val="bg1"/>
      </a:solidFill>
      <a:round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3">
  <a:schemeClr val="accent6"/>
  <a:schemeClr val="accent5"/>
  <a:schemeClr val="accent4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64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64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264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4.xml><?xml version="1.0" encoding="utf-8"?>
<cs:chartStyle xmlns:cs="http://schemas.microsoft.com/office/drawing/2012/chartStyle" xmlns:a="http://schemas.openxmlformats.org/drawingml/2006/main" id="264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F8B38B9-6C1C-4CA5-BC19-DED53A3C62A4}" type="datetimeFigureOut">
              <a:rPr lang="ru-RU" smtClean="0"/>
              <a:t>06.09.2025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A24274D-B0CC-4FF4-8378-6E221B17040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144689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24274D-B0CC-4FF4-8378-6E221B17040D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80685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10158984" y="1792224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BA0722DB-59FB-41C6-B6A7-6C4FA7AD4FCF}" type="datetimeFigureOut">
              <a:rPr lang="ru-RU" smtClean="0"/>
              <a:t>06.09.2025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8951976" y="3227832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1" name="Rectangle 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</p:spPr>
        <p:txBody>
          <a:bodyPr/>
          <a:lstStyle/>
          <a:p>
            <a:fld id="{FECF9B87-2A9E-4CA4-98E3-D14120C5DAB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569700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4969927"/>
            <a:ext cx="8825659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4" y="685800"/>
            <a:ext cx="8825659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536665"/>
            <a:ext cx="8825658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0722DB-59FB-41C6-B6A7-6C4FA7AD4FCF}" type="datetimeFigureOut">
              <a:rPr lang="ru-RU" smtClean="0"/>
              <a:t>06.09.2025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F9B87-2A9E-4CA4-98E3-D14120C5DAB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617047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8798" y="1063417"/>
            <a:ext cx="8831816" cy="1372986"/>
          </a:xfrm>
        </p:spPr>
        <p:txBody>
          <a:bodyPr/>
          <a:lstStyle>
            <a:lvl1pPr>
              <a:defRPr sz="4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0722DB-59FB-41C6-B6A7-6C4FA7AD4FCF}" type="datetimeFigureOut">
              <a:rPr lang="ru-RU" smtClean="0"/>
              <a:t>06.09.2025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F9B87-2A9E-4CA4-98E3-D14120C5DAB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6661232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7" name="Rectangle 1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Oval 24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6" name="TextBox 15"/>
          <p:cNvSpPr txBox="1"/>
          <p:nvPr/>
        </p:nvSpPr>
        <p:spPr bwMode="gray">
          <a:xfrm>
            <a:off x="881566" y="607336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 bwMode="gray">
          <a:xfrm>
            <a:off x="9884458" y="2613787"/>
            <a:ext cx="6527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2134"/>
            <a:ext cx="8453906" cy="2696632"/>
          </a:xfrm>
        </p:spPr>
        <p:txBody>
          <a:bodyPr/>
          <a:lstStyle>
            <a:lvl1pPr>
              <a:defRPr sz="4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3121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29199"/>
            <a:ext cx="9244897" cy="997857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0722DB-59FB-41C6-B6A7-6C4FA7AD4FCF}" type="datetimeFigureOut">
              <a:rPr lang="ru-RU" smtClean="0"/>
              <a:t>06.09.2025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9" name="Rectangle 18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F9B87-2A9E-4CA4-98E3-D14120C5DAB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9953575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24967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0722DB-59FB-41C6-B6A7-6C4FA7AD4FCF}" type="datetimeFigureOut">
              <a:rPr lang="ru-RU" smtClean="0"/>
              <a:t>06.09.2025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F9B87-2A9E-4CA4-98E3-D14120C5DAB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4195532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2"/>
            <a:ext cx="314187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3" y="3179764"/>
            <a:ext cx="314187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0"/>
            <a:ext cx="314700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79763"/>
            <a:ext cx="314700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8135" y="2603501"/>
            <a:ext cx="314573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8329" y="3179762"/>
            <a:ext cx="3145536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0722DB-59FB-41C6-B6A7-6C4FA7AD4FCF}" type="datetimeFigureOut">
              <a:rPr lang="ru-RU" smtClean="0"/>
              <a:t>06.09.2025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F9B87-2A9E-4CA4-98E3-D14120C5DAB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5266690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4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3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4" y="5109106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4"/>
            <a:ext cx="3050438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1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2" y="2603500"/>
            <a:ext cx="2691243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70172" y="5109105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2775" y="4532845"/>
            <a:ext cx="305109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2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2775" y="5109104"/>
            <a:ext cx="3051096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cxnSp>
        <p:nvCxnSpPr>
          <p:cNvPr id="43" name="Straight Connector 42"/>
          <p:cNvCxnSpPr/>
          <p:nvPr/>
        </p:nvCxnSpPr>
        <p:spPr>
          <a:xfrm>
            <a:off x="440583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7797802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0722DB-59FB-41C6-B6A7-6C4FA7AD4FCF}" type="datetimeFigureOut">
              <a:rPr lang="ru-RU" smtClean="0"/>
              <a:t>06.09.2025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61111" y="6391838"/>
            <a:ext cx="3644282" cy="304801"/>
          </a:xfrm>
        </p:spPr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F9B87-2A9E-4CA4-98E3-D14120C5DAB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2686331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603500"/>
            <a:ext cx="8825659" cy="3416300"/>
          </a:xfrm>
        </p:spPr>
        <p:txBody>
          <a:bodyPr vert="eaVert" anchor="t" anchorCtr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95439" y="6391838"/>
            <a:ext cx="990599" cy="304799"/>
          </a:xfrm>
        </p:spPr>
        <p:txBody>
          <a:bodyPr/>
          <a:lstStyle/>
          <a:p>
            <a:fld id="{BA0722DB-59FB-41C6-B6A7-6C4FA7AD4FCF}" type="datetimeFigureOut">
              <a:rPr lang="ru-RU" smtClean="0"/>
              <a:t>06.09.2025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F9B87-2A9E-4CA4-98E3-D14120C5DAB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8534184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 bwMode="gray"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85235" y="1278467"/>
            <a:ext cx="1409965" cy="4748590"/>
          </a:xfrm>
        </p:spPr>
        <p:txBody>
          <a:bodyPr vert="eaVert" anchor="b" anchorCtr="0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7"/>
            <a:ext cx="6256025" cy="474859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53104" y="6391838"/>
            <a:ext cx="992135" cy="304799"/>
          </a:xfrm>
        </p:spPr>
        <p:txBody>
          <a:bodyPr/>
          <a:lstStyle/>
          <a:p>
            <a:fld id="{BA0722DB-59FB-41C6-B6A7-6C4FA7AD4FCF}" type="datetimeFigureOut">
              <a:rPr lang="ru-RU" smtClean="0"/>
              <a:t>06.09.2025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F9B87-2A9E-4CA4-98E3-D14120C5DAB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650978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41630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0722DB-59FB-41C6-B6A7-6C4FA7AD4FCF}" type="datetimeFigureOut">
              <a:rPr lang="ru-RU" smtClean="0"/>
              <a:t>06.09.2025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F9B87-2A9E-4CA4-98E3-D14120C5DAB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758563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677645"/>
            <a:ext cx="4351025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9" y="2677644"/>
            <a:ext cx="3757545" cy="228382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0722DB-59FB-41C6-B6A7-6C4FA7AD4FCF}" type="datetimeFigureOut">
              <a:rPr lang="ru-RU" smtClean="0"/>
              <a:t>06.09.2025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F9B87-2A9E-4CA4-98E3-D14120C5DAB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983254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0722DB-59FB-41C6-B6A7-6C4FA7AD4FCF}" type="datetimeFigureOut">
              <a:rPr lang="ru-RU" smtClean="0"/>
              <a:t>06.09.2025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F9B87-2A9E-4CA4-98E3-D14120C5DAB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785605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2" y="3179762"/>
            <a:ext cx="4825159" cy="284003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0722DB-59FB-41C6-B6A7-6C4FA7AD4FCF}" type="datetimeFigureOut">
              <a:rPr lang="ru-RU" smtClean="0"/>
              <a:t>06.09.2025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F9B87-2A9E-4CA4-98E3-D14120C5DAB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893756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0722DB-59FB-41C6-B6A7-6C4FA7AD4FCF}" type="datetimeFigureOut">
              <a:rPr lang="ru-RU" smtClean="0"/>
              <a:t>06.09.2025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F9B87-2A9E-4CA4-98E3-D14120C5DAB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979097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0722DB-59FB-41C6-B6A7-6C4FA7AD4FCF}" type="datetimeFigureOut">
              <a:rPr lang="ru-RU" smtClean="0"/>
              <a:t>06.09.2025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F9B87-2A9E-4CA4-98E3-D14120C5DAB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194216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295400"/>
            <a:ext cx="2793158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6" cy="4572000"/>
          </a:xfrm>
        </p:spPr>
        <p:txBody>
          <a:bodyPr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129280"/>
            <a:ext cx="2793158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0722DB-59FB-41C6-B6A7-6C4FA7AD4FCF}" type="datetimeFigureOut">
              <a:rPr lang="ru-RU" smtClean="0"/>
              <a:t>06.09.2025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F9B87-2A9E-4CA4-98E3-D14120C5DAB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294309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693333"/>
            <a:ext cx="3865134" cy="1735667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marL="0" lvl="0" indent="0" algn="ctr">
              <a:buNone/>
            </a:pPr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0722DB-59FB-41C6-B6A7-6C4FA7AD4FCF}" type="datetimeFigureOut">
              <a:rPr lang="ru-RU" smtClean="0"/>
              <a:t>06.09.2025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F9B87-2A9E-4CA4-98E3-D14120C5DAB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070082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3104" y="6391838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BA0722DB-59FB-41C6-B6A7-6C4FA7AD4FCF}" type="datetimeFigureOut">
              <a:rPr lang="ru-RU" smtClean="0"/>
              <a:t>06.09.2025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61110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endParaRPr lang="ru-RU"/>
          </a:p>
        </p:txBody>
      </p:sp>
      <p:sp>
        <p:nvSpPr>
          <p:cNvPr id="21" name="Rectangle 2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FECF9B87-2A9E-4CA4-98E3-D14120C5DAB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642506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9" r:id="rId1"/>
    <p:sldLayoutId id="2147483720" r:id="rId2"/>
    <p:sldLayoutId id="2147483721" r:id="rId3"/>
    <p:sldLayoutId id="2147483722" r:id="rId4"/>
    <p:sldLayoutId id="2147483723" r:id="rId5"/>
    <p:sldLayoutId id="2147483724" r:id="rId6"/>
    <p:sldLayoutId id="2147483725" r:id="rId7"/>
    <p:sldLayoutId id="2147483726" r:id="rId8"/>
    <p:sldLayoutId id="2147483727" r:id="rId9"/>
    <p:sldLayoutId id="2147483728" r:id="rId10"/>
    <p:sldLayoutId id="2147483729" r:id="rId11"/>
    <p:sldLayoutId id="2147483730" r:id="rId12"/>
    <p:sldLayoutId id="2147483731" r:id="rId13"/>
    <p:sldLayoutId id="2147483732" r:id="rId14"/>
    <p:sldLayoutId id="2147483733" r:id="rId15"/>
    <p:sldLayoutId id="2147483734" r:id="rId16"/>
    <p:sldLayoutId id="2147483735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jpg"/><Relationship Id="rId3" Type="http://schemas.openxmlformats.org/officeDocument/2006/relationships/chart" Target="../charts/chart1.xml"/><Relationship Id="rId7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chart" Target="../charts/chart4.xml"/><Relationship Id="rId5" Type="http://schemas.openxmlformats.org/officeDocument/2006/relationships/chart" Target="../charts/chart3.xml"/><Relationship Id="rId10" Type="http://schemas.openxmlformats.org/officeDocument/2006/relationships/image" Target="../media/image5.png"/><Relationship Id="rId4" Type="http://schemas.openxmlformats.org/officeDocument/2006/relationships/chart" Target="../charts/chart2.xml"/><Relationship Id="rId9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кругленный прямоугольник 2"/>
          <p:cNvSpPr/>
          <p:nvPr/>
        </p:nvSpPr>
        <p:spPr>
          <a:xfrm>
            <a:off x="3928521" y="1678454"/>
            <a:ext cx="4441757" cy="4739263"/>
          </a:xfrm>
          <a:prstGeom prst="round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57962" y="854738"/>
            <a:ext cx="3487963" cy="2195823"/>
          </a:xfrm>
          <a:prstGeom prst="roundRect">
            <a:avLst/>
          </a:prstGeom>
          <a:ln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800" b="1" dirty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Актуальность</a:t>
            </a:r>
          </a:p>
          <a:p>
            <a:pPr indent="92075" algn="just"/>
            <a:r>
              <a:rPr lang="kk-KZ" sz="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Развитие вторичных опухолей после лечения лейкозов очень частое явление в онкологической практике. </a:t>
            </a:r>
          </a:p>
          <a:p>
            <a:pPr indent="92075" algn="just"/>
            <a:r>
              <a:rPr lang="kk-KZ" sz="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Не всегда можно достоверно сказать, является ли вторичное заболевание  осложнением химиотерапии и облучения или это следствие тех же самых генетических особенностей организма, которые привели к развитию первого.    </a:t>
            </a:r>
            <a:r>
              <a:rPr lang="ru-RU" sz="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Также известно, что трансплантация гемопоэтических стволовых клеток увеличивает риск развития вторичных опухолей из-за режима кондиционирования (с облучением всего тела или без него), реакции «трансплантат против хозяина» и </a:t>
            </a:r>
            <a:r>
              <a:rPr lang="ru-RU" sz="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посттрансплантационного</a:t>
            </a:r>
            <a:r>
              <a:rPr lang="ru-RU" sz="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лимфопролиферативного</a:t>
            </a:r>
            <a:r>
              <a:rPr lang="ru-RU" sz="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заболевания.</a:t>
            </a:r>
          </a:p>
          <a:p>
            <a:pPr algn="just"/>
            <a:r>
              <a:rPr lang="kk-KZ" sz="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ru-RU" sz="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Воспалительные </a:t>
            </a:r>
            <a:r>
              <a:rPr lang="ru-RU" sz="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миофибробластические</a:t>
            </a:r>
            <a:r>
              <a:rPr lang="ru-RU" sz="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опухоли у детей – чрезвычайно редкая патология, относится к новообразованиям </a:t>
            </a:r>
            <a:r>
              <a:rPr lang="ru-RU" sz="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мезенхимальной</a:t>
            </a:r>
            <a:r>
              <a:rPr lang="ru-RU" sz="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природы,  которая характеризуется промежуточным биологическим потенциалом, представленной широким спектром клеток воспаления, злокачественным потенциалом, генетической  нестабильностью, склонна к метастазированию. Наиболее частой локализацией является легкие. ВМО встречается во всех возрастных группах, но  чаще всего  встречаются у детей и у взрослых старее 40лет. </a:t>
            </a:r>
            <a:endParaRPr lang="ru-RU" sz="700" b="1" dirty="0">
              <a:ln w="6600">
                <a:solidFill>
                  <a:schemeClr val="accent2"/>
                </a:solidFill>
                <a:prstDash val="solid"/>
              </a:ln>
              <a:solidFill>
                <a:schemeClr val="tx1">
                  <a:lumMod val="95000"/>
                  <a:lumOff val="5000"/>
                </a:schemeClr>
              </a:solidFill>
              <a:effectLst>
                <a:outerShdw dist="38100" dir="2700000" algn="tl" rotWithShape="0">
                  <a:schemeClr val="accent2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95531" y="3098461"/>
            <a:ext cx="3471259" cy="593309"/>
          </a:xfrm>
          <a:prstGeom prst="roundRect">
            <a:avLst/>
          </a:prstGeom>
          <a:ln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1000" b="1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Цель</a:t>
            </a:r>
          </a:p>
          <a:p>
            <a:pPr algn="ctr"/>
            <a:r>
              <a:rPr lang="ru-RU" sz="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Анализ и разбор клинического случая тяжелого комбинированного иммунодефицита  у ребенка с </a:t>
            </a:r>
            <a:r>
              <a:rPr lang="kk-KZ" sz="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отягощенным семейным анамнезом, который получал стационарное лечение </a:t>
            </a:r>
            <a:endParaRPr lang="ru-RU" sz="8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условиях </a:t>
            </a:r>
            <a:r>
              <a:rPr lang="ru-RU" sz="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НЦПиДХ</a:t>
            </a:r>
            <a:r>
              <a:rPr lang="ru-RU" sz="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г. Алматы.</a:t>
            </a:r>
          </a:p>
          <a:p>
            <a:pPr algn="ctr"/>
            <a:endParaRPr lang="ru-RU" sz="1000" b="1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57963" y="3722691"/>
            <a:ext cx="3508827" cy="478118"/>
          </a:xfrm>
          <a:prstGeom prst="roundRect">
            <a:avLst/>
          </a:prstGeom>
          <a:ln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kk-KZ" sz="8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algn="ctr"/>
            <a:endParaRPr lang="kk-KZ" sz="8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algn="ctr"/>
            <a:r>
              <a:rPr lang="kk-KZ" sz="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Материалы </a:t>
            </a:r>
            <a:r>
              <a:rPr lang="ru-RU" sz="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методы исследования</a:t>
            </a:r>
          </a:p>
          <a:p>
            <a:pPr algn="just"/>
            <a:r>
              <a:rPr lang="ru-RU" sz="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ru-RU" sz="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Девочка  </a:t>
            </a:r>
            <a:r>
              <a:rPr lang="kk-KZ" sz="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А</a:t>
            </a:r>
            <a:r>
              <a:rPr lang="ru-RU" sz="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. 11мес. </a:t>
            </a:r>
            <a:r>
              <a:rPr lang="ru-RU" sz="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Диагноз «Тяжелый комбинированный иммунодефицит с мутацией в гене </a:t>
            </a:r>
            <a:r>
              <a:rPr lang="en-US" sz="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GATA2</a:t>
            </a:r>
            <a:r>
              <a:rPr lang="ru-RU" sz="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</a:p>
          <a:p>
            <a:r>
              <a:rPr lang="kk-KZ" b="1" dirty="0"/>
              <a:t> </a:t>
            </a:r>
            <a:endParaRPr lang="ru-RU" dirty="0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8441587" y="2306092"/>
            <a:ext cx="3671573" cy="962414"/>
          </a:xfrm>
          <a:prstGeom prst="roundRect">
            <a:avLst/>
          </a:prstGeom>
          <a:ln>
            <a:solidFill>
              <a:schemeClr val="accent4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indent="85725" algn="just"/>
            <a:endParaRPr lang="ru-RU" sz="750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57962" y="42877"/>
            <a:ext cx="12055197" cy="751993"/>
          </a:xfrm>
          <a:prstGeom prst="roundRect">
            <a:avLst/>
          </a:prstGeom>
          <a:solidFill>
            <a:schemeClr val="bg1"/>
          </a:solidFill>
          <a:ln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kk-KZ" sz="1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kk-KZ" sz="1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kk-KZ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Клининический случай </a:t>
            </a:r>
            <a:r>
              <a:rPr lang="kk-KZ" sz="12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</a:t>
            </a:r>
            <a:r>
              <a:rPr lang="kk-KZ" sz="1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едкого  случая тяжелого комбинированного иммунодефицита с мутацией в гене </a:t>
            </a:r>
            <a:r>
              <a:rPr lang="en-US" sz="1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GATA</a:t>
            </a:r>
            <a:r>
              <a:rPr lang="ru-RU" sz="1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endParaRPr lang="ru-RU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spcAft>
                <a:spcPts val="800"/>
              </a:spcAft>
            </a:pPr>
            <a:r>
              <a:rPr lang="kk-KZ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УСКЕНБАЕВА А.А.</a:t>
            </a:r>
            <a:r>
              <a:rPr lang="ru-RU" sz="12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kk-KZ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НУРЖАНОВА Г.А. </a:t>
            </a:r>
            <a:r>
              <a:rPr lang="kk-KZ" sz="12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kk-KZ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kk-KZ" sz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БУЛЕГЕНОВА М.Г.</a:t>
            </a:r>
            <a:r>
              <a:rPr lang="ru-RU" sz="1200" baseline="30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</a:t>
            </a:r>
            <a:endParaRPr lang="ru-RU" sz="1200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spcAft>
                <a:spcPts val="800"/>
              </a:spcAft>
            </a:pPr>
            <a:r>
              <a:rPr lang="ru-RU" sz="105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 </a:t>
            </a:r>
            <a:r>
              <a:rPr lang="ru-RU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АО «Научный центр педиатрии и детской хирургии», г. Алматы, Республика Казахстан</a:t>
            </a:r>
          </a:p>
          <a:p>
            <a:pPr algn="ctr"/>
            <a:endParaRPr lang="ru-RU" sz="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Rectangle 2"/>
          <p:cNvSpPr>
            <a:spLocks noChangeArrowheads="1"/>
          </p:cNvSpPr>
          <p:nvPr/>
        </p:nvSpPr>
        <p:spPr bwMode="auto">
          <a:xfrm>
            <a:off x="6168595" y="1132440"/>
            <a:ext cx="6584040" cy="840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3" name="Скругленный прямоугольник 32"/>
          <p:cNvSpPr/>
          <p:nvPr/>
        </p:nvSpPr>
        <p:spPr>
          <a:xfrm>
            <a:off x="8422070" y="4988994"/>
            <a:ext cx="3748902" cy="1428723"/>
          </a:xfrm>
          <a:prstGeom prst="roundRect">
            <a:avLst/>
          </a:prstGeom>
          <a:ln>
            <a:solidFill>
              <a:schemeClr val="accent4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endParaRPr lang="ru-RU" sz="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5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5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5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5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5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7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Заключение</a:t>
            </a:r>
          </a:p>
          <a:p>
            <a:pPr algn="just">
              <a:lnSpc>
                <a:spcPct val="106000"/>
              </a:lnSpc>
              <a:spcAft>
                <a:spcPts val="800"/>
              </a:spcAft>
            </a:pPr>
            <a:r>
              <a:rPr lang="ru-RU" sz="7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Данный клинический случай представлен нами с  целью усиления настороженности врачей с данной патологией в повседневной практике. На сегодняшний день  актуальна ранняя диагностика первичных иммунодефицитов у детей, что связано с подбором оптимальной терапии, предупреждением тяжелых последствий которые могут привести к инвалидизации пациента и развитию необратимых, часто смертельных осложнений.</a:t>
            </a:r>
            <a:endParaRPr lang="ru-RU" sz="7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26670" algn="just">
              <a:lnSpc>
                <a:spcPct val="106000"/>
              </a:lnSpc>
              <a:spcAft>
                <a:spcPts val="800"/>
              </a:spcAft>
            </a:pPr>
            <a:r>
              <a:rPr lang="ru-RU" sz="700" dirty="0">
                <a:solidFill>
                  <a:srgbClr val="21212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Неонатальный скрининг врожденных нарушений иммунитета (ВНИ), основанный на количественной оценке кругов эксцизии Т-рецепторов (TREC) и кругов эксцизии каппа-</a:t>
            </a:r>
            <a:r>
              <a:rPr lang="ru-RU" sz="700" dirty="0" err="1">
                <a:solidFill>
                  <a:srgbClr val="21212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делеционной</a:t>
            </a:r>
            <a:r>
              <a:rPr lang="ru-RU" sz="700" dirty="0">
                <a:solidFill>
                  <a:srgbClr val="21212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рекомбинации (KREC) из сухих пятен крови (DBS) в РК </a:t>
            </a:r>
            <a:r>
              <a:rPr lang="ru-RU" sz="700" dirty="0">
                <a:solidFill>
                  <a:srgbClr val="02020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существенно улучшит прогноз пациентов и снизит младенческую и детскую смертность</a:t>
            </a:r>
            <a:r>
              <a:rPr lang="ru-RU" sz="700" dirty="0">
                <a:solidFill>
                  <a:srgbClr val="02020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ru-RU" sz="7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6000"/>
              </a:lnSpc>
              <a:spcAft>
                <a:spcPts val="800"/>
              </a:spcAft>
            </a:pPr>
            <a:endParaRPr lang="ru-RU" sz="5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6000"/>
              </a:lnSpc>
              <a:spcAft>
                <a:spcPts val="800"/>
              </a:spcAft>
            </a:pPr>
            <a:r>
              <a:rPr lang="kk-KZ" sz="5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ru-RU" sz="5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endParaRPr lang="ru-RU" sz="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4" name="Скругленный прямоугольник 33"/>
          <p:cNvSpPr/>
          <p:nvPr/>
        </p:nvSpPr>
        <p:spPr>
          <a:xfrm>
            <a:off x="8413076" y="6417717"/>
            <a:ext cx="3700084" cy="440283"/>
          </a:xfrm>
          <a:prstGeom prst="roundRect">
            <a:avLst/>
          </a:prstGeom>
          <a:ln>
            <a:solidFill>
              <a:schemeClr val="accent4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endParaRPr lang="ru-RU" sz="300" b="1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ctr"/>
            <a:endParaRPr lang="ru-RU" sz="300" b="1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ctr"/>
            <a:endParaRPr lang="ru-RU" sz="300" b="1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ctr"/>
            <a:r>
              <a:rPr lang="ru-RU" sz="3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Список использованной литературы:</a:t>
            </a:r>
          </a:p>
          <a:p>
            <a:pPr algn="just">
              <a:lnSpc>
                <a:spcPct val="106000"/>
              </a:lnSpc>
              <a:spcAft>
                <a:spcPts val="800"/>
              </a:spcAft>
            </a:pPr>
            <a:r>
              <a:rPr lang="kk-KZ" sz="3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ru-RU" sz="3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06000"/>
              </a:lnSpc>
              <a:buClr>
                <a:srgbClr val="666666"/>
              </a:buClr>
              <a:buSzPts val="1300"/>
            </a:pPr>
            <a:r>
              <a:rPr lang="kk-KZ" sz="3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Щербина А.Ю., Пашанова Е.Д. Иммунология детского возраста. 2006. С.59-63</a:t>
            </a:r>
            <a:endParaRPr lang="ru-RU" sz="3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06000"/>
              </a:lnSpc>
              <a:buClr>
                <a:srgbClr val="666666"/>
              </a:buClr>
              <a:buSzPts val="1300"/>
            </a:pPr>
            <a:r>
              <a:rPr lang="ru-RU" sz="3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Мосесова</a:t>
            </a:r>
            <a:r>
              <a:rPr lang="ru-RU" sz="3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Е.А., </a:t>
            </a:r>
            <a:r>
              <a:rPr lang="ru-RU" sz="3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Арапова</a:t>
            </a:r>
            <a:r>
              <a:rPr lang="ru-RU" sz="3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В.В., </a:t>
            </a:r>
            <a:r>
              <a:rPr lang="ru-RU" sz="3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Пиминова</a:t>
            </a:r>
            <a:r>
              <a:rPr lang="ru-RU" sz="3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А.В., Серегина В.В., Уколова С.К. Клинический случай: трудности дифференциальной диагностики первичного иммунодефицита. Российский педиатрический журнал. 2023;4(2):31.</a:t>
            </a:r>
            <a:endParaRPr lang="ru-RU" sz="3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06000"/>
              </a:lnSpc>
              <a:spcAft>
                <a:spcPts val="800"/>
              </a:spcAft>
              <a:buClr>
                <a:srgbClr val="666666"/>
              </a:buClr>
              <a:buSzPts val="1300"/>
            </a:pPr>
            <a:r>
              <a:rPr lang="ru-RU" sz="3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Латышева Е.А. Первичные иммунодефициты: состояние проблемы на сегодняшний день. </a:t>
            </a:r>
            <a:r>
              <a:rPr lang="ru-RU" sz="3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JMFцентры</a:t>
            </a:r>
            <a:r>
              <a:rPr lang="ru-RU" sz="3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в России // Вопросы современной педиатрии. 2013. Т. 12, № 6. С. 73–77. </a:t>
            </a:r>
          </a:p>
          <a:p>
            <a:pPr marL="171450" lvl="0" indent="-171450">
              <a:buFont typeface="Wingdings" panose="05000000000000000000" pitchFamily="2" charset="2"/>
              <a:buChar char="ü"/>
            </a:pPr>
            <a:endParaRPr lang="ru-RU" sz="300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95531" y="4200809"/>
            <a:ext cx="3187232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Поствакцинальное осложнение в виде холодного абсцесса</a:t>
            </a:r>
          </a:p>
        </p:txBody>
      </p:sp>
      <p:graphicFrame>
        <p:nvGraphicFramePr>
          <p:cNvPr id="41" name="Диаграмма 40"/>
          <p:cNvGraphicFramePr/>
          <p:nvPr>
            <p:extLst>
              <p:ext uri="{D42A27DB-BD31-4B8C-83A1-F6EECF244321}">
                <p14:modId xmlns:p14="http://schemas.microsoft.com/office/powerpoint/2010/main" val="1529076517"/>
              </p:ext>
            </p:extLst>
          </p:nvPr>
        </p:nvGraphicFramePr>
        <p:xfrm>
          <a:off x="5629425" y="1171356"/>
          <a:ext cx="2724636" cy="11446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42" name="Диаграмма 41"/>
          <p:cNvGraphicFramePr/>
          <p:nvPr>
            <p:extLst>
              <p:ext uri="{D42A27DB-BD31-4B8C-83A1-F6EECF244321}">
                <p14:modId xmlns:p14="http://schemas.microsoft.com/office/powerpoint/2010/main" val="3231678962"/>
              </p:ext>
            </p:extLst>
          </p:nvPr>
        </p:nvGraphicFramePr>
        <p:xfrm>
          <a:off x="5680029" y="2348718"/>
          <a:ext cx="2703965" cy="109854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43" name="Диаграмма 42"/>
          <p:cNvGraphicFramePr/>
          <p:nvPr>
            <p:extLst>
              <p:ext uri="{D42A27DB-BD31-4B8C-83A1-F6EECF244321}">
                <p14:modId xmlns:p14="http://schemas.microsoft.com/office/powerpoint/2010/main" val="2662887745"/>
              </p:ext>
            </p:extLst>
          </p:nvPr>
        </p:nvGraphicFramePr>
        <p:xfrm>
          <a:off x="5621014" y="3414181"/>
          <a:ext cx="2682290" cy="12678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44" name="Диаграмма 43"/>
          <p:cNvGraphicFramePr/>
          <p:nvPr>
            <p:extLst>
              <p:ext uri="{D42A27DB-BD31-4B8C-83A1-F6EECF244321}">
                <p14:modId xmlns:p14="http://schemas.microsoft.com/office/powerpoint/2010/main" val="2207747678"/>
              </p:ext>
            </p:extLst>
          </p:nvPr>
        </p:nvGraphicFramePr>
        <p:xfrm>
          <a:off x="5684238" y="4563934"/>
          <a:ext cx="2686040" cy="154068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pic>
        <p:nvPicPr>
          <p:cNvPr id="39" name="Рисунок 38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10280469" y="158958"/>
            <a:ext cx="1704327" cy="597660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3514072" y="6468581"/>
            <a:ext cx="4736780" cy="338554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800" dirty="0">
                <a:ln w="0"/>
                <a:solidFill>
                  <a:sysClr val="windowText" lastClr="00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«Современные вопросы педиатрии и детской хирургии: опыт, инновации и достижения»,23-24 октября 2025 года</a:t>
            </a:r>
          </a:p>
        </p:txBody>
      </p:sp>
      <p:sp>
        <p:nvSpPr>
          <p:cNvPr id="40" name="Скругленный прямоугольник 39"/>
          <p:cNvSpPr/>
          <p:nvPr/>
        </p:nvSpPr>
        <p:spPr>
          <a:xfrm>
            <a:off x="3613935" y="854737"/>
            <a:ext cx="4740125" cy="5562979"/>
          </a:xfrm>
          <a:prstGeom prst="roundRect">
            <a:avLst/>
          </a:prstGeom>
          <a:ln>
            <a:solidFill>
              <a:schemeClr val="accent4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7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7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7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7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Анамнез заболевания:</a:t>
            </a:r>
          </a:p>
          <a:p>
            <a:pPr algn="just">
              <a:spcBef>
                <a:spcPts val="100"/>
              </a:spcBef>
              <a:spcAft>
                <a:spcPts val="800"/>
              </a:spcAft>
            </a:pPr>
            <a:r>
              <a:rPr lang="ru-RU" sz="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Поступила</a:t>
            </a:r>
            <a:r>
              <a:rPr lang="ru-RU" sz="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 жалобами </a:t>
            </a:r>
            <a:r>
              <a:rPr lang="ru-RU" sz="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 бледность кожных покровов, снижение гемоглобина в </a:t>
            </a:r>
            <a:r>
              <a:rPr lang="kk-KZ" sz="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общем </a:t>
            </a:r>
            <a:r>
              <a:rPr lang="ru-RU" sz="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анализе крови, плохую прибавку в весе, слабость, ринорею, кашель. Из анамнеза известно, что ребенок болеет с января 2024 года. Мама заметила слабость, беспокойство  ребенка, после чего обратилась к участковому врачу, направлены в областную детскую больницу. В ОДБ ребёнок осмотрен реаниматологом, взят общий анализ крови:  гемоглобин снижен до 40 г/л,  проведена гемотрансфузия </a:t>
            </a:r>
            <a:r>
              <a:rPr lang="ru-RU" sz="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эритроцитарной</a:t>
            </a:r>
            <a:r>
              <a:rPr lang="ru-RU" sz="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взвеси в ОАРИТ. После выписки неоднократно повторно госпитализировалась в областную детскую больницу с анемическим синдромом для переливания </a:t>
            </a:r>
            <a:r>
              <a:rPr lang="ru-RU" sz="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эритроцитарной</a:t>
            </a:r>
            <a:r>
              <a:rPr lang="ru-RU" sz="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взвеси. </a:t>
            </a:r>
            <a:br>
              <a:rPr lang="ru-RU" sz="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</a:t>
            </a:r>
            <a:r>
              <a:rPr lang="ru-RU" sz="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 анамнеза жизни обращает внимание, что у матери двое детей умерли в младенческом возрасте от септического состояния ассоциированной пневмонией, вызванной </a:t>
            </a:r>
            <a:r>
              <a:rPr lang="ru-RU" sz="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полирезистентной</a:t>
            </a:r>
            <a:r>
              <a:rPr lang="ru-RU" sz="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флорой. </a:t>
            </a:r>
            <a:br>
              <a:rPr lang="ru-RU" sz="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 общем анализе крови при поступлении</a:t>
            </a:r>
            <a:r>
              <a:rPr lang="ru-RU" sz="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r>
              <a:rPr lang="ru-RU" sz="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 </a:t>
            </a:r>
            <a:r>
              <a:rPr lang="ru-RU" sz="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лимфопения</a:t>
            </a:r>
            <a:r>
              <a:rPr lang="ru-RU" sz="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15%, </a:t>
            </a:r>
            <a:r>
              <a:rPr lang="ru-RU" sz="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эозинофиллез</a:t>
            </a:r>
            <a:r>
              <a:rPr lang="ru-RU" sz="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10%,  ускорено СОЭ 47мм/час.  </a:t>
            </a:r>
            <a:br>
              <a:rPr lang="ru-RU" sz="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 биохимическом анализе крови повышены показатели</a:t>
            </a:r>
            <a:r>
              <a:rPr lang="ru-RU" sz="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 </a:t>
            </a:r>
            <a:r>
              <a:rPr lang="ru-RU" sz="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С-реактивный белок- 56,8 мг/л, ЛДГ - 383,00 </a:t>
            </a:r>
            <a:r>
              <a:rPr lang="ru-RU" sz="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Ед</a:t>
            </a:r>
            <a:r>
              <a:rPr lang="ru-RU" sz="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/л и уровень ферритина </a:t>
            </a:r>
            <a:r>
              <a:rPr lang="ru-RU" sz="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3011,8 </a:t>
            </a:r>
            <a:r>
              <a:rPr lang="ru-RU" sz="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нг</a:t>
            </a:r>
            <a:r>
              <a:rPr lang="ru-RU" sz="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/мл.</a:t>
            </a:r>
            <a:r>
              <a:rPr lang="ru-RU" sz="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Уровни общих иммуноглобулинов класса A, M, G  и Е были в </a:t>
            </a:r>
            <a:r>
              <a:rPr lang="kk-KZ" sz="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пределах </a:t>
            </a:r>
            <a:r>
              <a:rPr lang="ru-RU" sz="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нормы. </a:t>
            </a:r>
            <a:br>
              <a:rPr lang="ru-RU" sz="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8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Иммунограмма</a:t>
            </a:r>
            <a:r>
              <a:rPr lang="ru-RU" sz="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при поступлении</a:t>
            </a:r>
            <a:r>
              <a:rPr lang="ru-RU" sz="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общее количество лейкоцитов в норме. Наблюдается резкое снижение относительного и абсолютного  содержания зрелых CD3+ Т-лимфоцитов и CD4+ Т-хелперов. При этом относительное содержание CD8+ Т-цитотоксических лимфоцитов повышено, абсолютное  количество снижено. Резко снижено относительного и абсолютного количество активированных Т-лимфоцитов. </a:t>
            </a:r>
            <a:r>
              <a:rPr lang="ru-RU" sz="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Иммунорегуляторный</a:t>
            </a:r>
            <a:r>
              <a:rPr lang="ru-RU" sz="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индекс (ИРИ) ниже нормы за счет снижения Т-хелперов и увеличения Т-цитотоксических  лимфоцитов.  Наблюдается значительное повышение относительного количества естественных </a:t>
            </a:r>
            <a:r>
              <a:rPr lang="ru-RU" sz="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киллерных</a:t>
            </a:r>
            <a:r>
              <a:rPr lang="ru-RU" sz="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клеток, абсолютное количество в норме. Гуморальное звено: снижено относительное и абсолютное содержание зрелых В-лимфоцитов. Фагоцитарная активность нейтрофилов снижена. В </a:t>
            </a:r>
            <a:r>
              <a:rPr lang="ru-RU" sz="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иммунограмме</a:t>
            </a:r>
            <a:r>
              <a:rPr lang="ru-RU" sz="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у ребенка резко повышены показатели </a:t>
            </a:r>
            <a:r>
              <a:rPr lang="en-US" sz="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NK</a:t>
            </a:r>
            <a:r>
              <a:rPr lang="ru-RU" sz="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-клеток, что является высоким риском развития </a:t>
            </a:r>
            <a:r>
              <a:rPr lang="en-US" sz="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NK</a:t>
            </a:r>
            <a:r>
              <a:rPr lang="ru-RU" sz="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-лейкоза в будущем. </a:t>
            </a:r>
            <a:br>
              <a:rPr lang="ru-RU" sz="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Результаты ТРЕК-КРЕК</a:t>
            </a:r>
            <a:r>
              <a:rPr lang="ru-RU" sz="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- крайне низкие значения.</a:t>
            </a:r>
            <a:br>
              <a:rPr lang="ru-RU" sz="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8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миелограмме</a:t>
            </a:r>
            <a:r>
              <a:rPr lang="ru-RU" sz="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 </a:t>
            </a:r>
            <a:r>
              <a:rPr lang="ru-RU" sz="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все ростки кроветворения сохранены.  </a:t>
            </a:r>
            <a:br>
              <a:rPr lang="ru-RU" sz="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​Результаты исследования на инфекции методом ПЦР и ИФА на паразиты </a:t>
            </a:r>
            <a:r>
              <a:rPr lang="ru-RU" sz="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отрицательные.</a:t>
            </a:r>
            <a:br>
              <a:rPr lang="ru-RU" sz="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 данным рентгенографии грудной клетки - </a:t>
            </a:r>
            <a:r>
              <a:rPr lang="ru-RU" sz="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двусторонняя пневмония. Консультирован ЛОР врачом – выставлен диагноз средний отит. Консультирован диетологом – выставлен диагноз синдром </a:t>
            </a:r>
            <a:r>
              <a:rPr lang="ru-RU" sz="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мальабсорбции</a:t>
            </a:r>
            <a:r>
              <a:rPr lang="ru-RU" sz="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БЭН тяжелая, дефицит веса более 50%, смешанного генеза.</a:t>
            </a:r>
            <a:br>
              <a:rPr lang="ru-RU" sz="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HLA типирование периферической крови по среднему и высокому  разрешению от сиблинга (родная сестра) 100% совместимость. </a:t>
            </a:r>
            <a:br>
              <a:rPr lang="ru-RU" sz="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 результате генетического исследования крови </a:t>
            </a:r>
            <a:r>
              <a:rPr lang="ru-RU" sz="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 определение вида первичного иммунодефицита  </a:t>
            </a:r>
            <a:r>
              <a:rPr lang="ru-RU" sz="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была обнаружена мутация с.-45-1G&gt;A в гене GATA2 в гетерозиготном состоянии, что ассоциировано с иммунодефицитом 21, аутосомно-доминантный тип наследования.</a:t>
            </a:r>
            <a:r>
              <a:rPr lang="ru-RU" sz="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br>
              <a:rPr lang="ru-RU" sz="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 отделении ребенок получал </a:t>
            </a:r>
            <a:r>
              <a:rPr lang="ru-RU" sz="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комбинированную </a:t>
            </a:r>
            <a:r>
              <a:rPr lang="ru-RU" sz="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антибактериальную, противогрибковую терапию, проводилась однократная гемотрансфузия </a:t>
            </a:r>
            <a:r>
              <a:rPr lang="ru-RU" sz="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эритроцитарной</a:t>
            </a:r>
            <a:r>
              <a:rPr lang="ru-RU" sz="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взвеси.</a:t>
            </a:r>
          </a:p>
          <a:p>
            <a:pPr algn="ctr"/>
            <a:endParaRPr lang="en-US" sz="7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7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7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5" name="Скругленный прямоугольник 44"/>
          <p:cNvSpPr/>
          <p:nvPr/>
        </p:nvSpPr>
        <p:spPr>
          <a:xfrm>
            <a:off x="8413074" y="854738"/>
            <a:ext cx="3757897" cy="4050167"/>
          </a:xfrm>
          <a:prstGeom prst="roundRect">
            <a:avLst/>
          </a:prstGeom>
          <a:ln>
            <a:solidFill>
              <a:schemeClr val="accent4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lnSpc>
                <a:spcPct val="106000"/>
              </a:lnSpc>
              <a:spcAft>
                <a:spcPts val="800"/>
              </a:spcAft>
            </a:pPr>
            <a:endParaRPr lang="ru-RU" sz="7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6000"/>
              </a:lnSpc>
              <a:spcAft>
                <a:spcPts val="800"/>
              </a:spcAft>
            </a:pPr>
            <a:r>
              <a:rPr lang="ru-RU" sz="7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 повторной госпитализации  в отделение онкогематологии республиканского центра у ребенка отмечалось нарастание симптомов интоксикации, анемический синдром, </a:t>
            </a:r>
            <a:r>
              <a:rPr lang="kk-KZ" sz="7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плохая  прибавка в весе, </a:t>
            </a:r>
            <a:r>
              <a:rPr lang="ru-RU" sz="7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появились жалобы на </a:t>
            </a:r>
            <a:r>
              <a:rPr lang="ru-RU" sz="7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мелкоузловые</a:t>
            </a:r>
            <a:r>
              <a:rPr lang="ru-RU" sz="7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образования по всей поверхности тела и </a:t>
            </a:r>
            <a:r>
              <a:rPr lang="ru-RU" sz="7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на </a:t>
            </a:r>
            <a:r>
              <a:rPr lang="ru-RU" sz="7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левой руке на месте введения вакцины БЦЖ, </a:t>
            </a:r>
            <a:r>
              <a:rPr lang="ru-RU" sz="7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r>
              <a:rPr lang="ru-RU" sz="7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визуализировалось    углубление с белесоватым отделяемым, вокруг  которого пальпировался инфильтрат плотноватой консистенции. инфильтрат    плотноватой консистенции.</a:t>
            </a:r>
            <a:r>
              <a:rPr lang="ru-RU" sz="7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br>
              <a:rPr lang="ru-RU" sz="7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7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 общем анализе крови отмечалась  анемия 2 степени тяжести (гемоглобин 73г/л), </a:t>
            </a:r>
            <a:r>
              <a:rPr lang="ru-RU" sz="7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лимфопения</a:t>
            </a:r>
            <a:r>
              <a:rPr lang="ru-RU" sz="7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17,6%, </a:t>
            </a:r>
            <a:r>
              <a:rPr lang="ru-RU" sz="7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эозинофиллез</a:t>
            </a:r>
            <a:r>
              <a:rPr lang="ru-RU" sz="7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18,4%.  </a:t>
            </a:r>
            <a:br>
              <a:rPr lang="ru-RU" sz="7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7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 биохимическом анализе крови: уровень иммуноглобулина </a:t>
            </a:r>
            <a:r>
              <a:rPr lang="en-US" sz="7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lang="ru-RU" sz="7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12,9г/л (в пределах нормы), повышены показатели:  </a:t>
            </a:r>
            <a:r>
              <a:rPr lang="ru-RU" sz="7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7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С-реактивный белок- 176 мг/л, ЛДГ - 300,00 </a:t>
            </a:r>
            <a:r>
              <a:rPr lang="ru-RU" sz="7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Ед</a:t>
            </a:r>
            <a:r>
              <a:rPr lang="ru-RU" sz="7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/л и уровень ферритина </a:t>
            </a:r>
            <a:r>
              <a:rPr lang="ru-RU" sz="7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7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4011,8 </a:t>
            </a:r>
            <a:r>
              <a:rPr lang="ru-RU" sz="7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нг</a:t>
            </a:r>
            <a:r>
              <a:rPr lang="ru-RU" sz="7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/мл.</a:t>
            </a:r>
            <a:br>
              <a:rPr lang="ru-RU" sz="7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7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 данным КТ исследования органов грудной клетки, брюшной полости и малого таза с контрастированием наблюдалась лимфаденопатия надключичных, внутригрудного, подмышечных лимфоузлов слева., </a:t>
            </a:r>
            <a:r>
              <a:rPr lang="ru-RU" sz="7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мезентериальных</a:t>
            </a:r>
            <a:r>
              <a:rPr lang="ru-RU" sz="7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забрюшинных , </a:t>
            </a:r>
            <a:r>
              <a:rPr lang="ru-RU" sz="7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паравертебральных</a:t>
            </a:r>
            <a:r>
              <a:rPr lang="ru-RU" sz="7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лимфоузлов. Картина </a:t>
            </a:r>
            <a:r>
              <a:rPr lang="ru-RU" sz="7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энтеропатии</a:t>
            </a:r>
            <a:r>
              <a:rPr lang="ru-RU" sz="7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sz="7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7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Двусторонняя плевропневмония. Жидкость обеих плевральных полостей. Перикардит. Инфильтративные изменения мягких тканей грудной клетки слева.</a:t>
            </a:r>
            <a:br>
              <a:rPr lang="ru-RU" sz="7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7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Ребенок неоднократно консультирован фтизиатром – результат АТР теста отрицательный. Вследствие врожденного иммунодефицита у ребенка развилось  Поствакцинальное осложнение в виде холодного  абсцесса. Диссеминированная БЦЖ  инфекции. </a:t>
            </a:r>
            <a:r>
              <a:rPr lang="ru-RU" sz="7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Рекомедована</a:t>
            </a:r>
            <a:r>
              <a:rPr lang="ru-RU" sz="7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была терапия  с профилактической целью препаратами  изониазид и </a:t>
            </a:r>
            <a:r>
              <a:rPr lang="ru-RU" sz="7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рифампицин</a:t>
            </a:r>
            <a:r>
              <a:rPr lang="ru-RU" sz="7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под наблюдением фтизиатра по месту жительства. </a:t>
            </a:r>
            <a:br>
              <a:rPr lang="ru-RU" sz="7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7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 время последней госпитализации состояние ребенка ухудшалось, присоединился отечный синдром, клиника пареза кишечника, наросли симптомы интоксикации и  дыхательной недостаточности, ССН,  </a:t>
            </a:r>
            <a:r>
              <a:rPr lang="ru-RU" sz="7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цитопения</a:t>
            </a:r>
            <a:r>
              <a:rPr lang="ru-RU" sz="7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По жизненным показаниям ребенок переведен в отделение ОАРИТ. В отделение ОАРИТ несмотря на проводимую терапию состояние ребенка стремительно ухудшалось, ребенок был переведен на аппаратную ИВЛ с дальнейшим летальным </a:t>
            </a:r>
            <a:r>
              <a:rPr lang="ru-RU" sz="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исходом.</a:t>
            </a:r>
            <a:endParaRPr lang="ru-RU" sz="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3" name="Рисунок 12">
            <a:extLst>
              <a:ext uri="{FF2B5EF4-FFF2-40B4-BE49-F238E27FC236}">
                <a16:creationId xmlns:a16="http://schemas.microsoft.com/office/drawing/2014/main" id="{F0EC2A90-1E5F-4F83-93E4-E233227AD801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13298" y="4563934"/>
            <a:ext cx="1271470" cy="1791791"/>
          </a:xfrm>
          <a:prstGeom prst="rect">
            <a:avLst/>
          </a:prstGeom>
        </p:spPr>
      </p:pic>
      <p:pic>
        <p:nvPicPr>
          <p:cNvPr id="25" name="Picture 9">
            <a:extLst>
              <a:ext uri="{FF2B5EF4-FFF2-40B4-BE49-F238E27FC236}">
                <a16:creationId xmlns:a16="http://schemas.microsoft.com/office/drawing/2014/main" id="{503B836E-1A01-4231-B388-82565C1D85B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0085" y="4563934"/>
            <a:ext cx="1422244" cy="17917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5" name="Рисунок 14">
            <a:extLst>
              <a:ext uri="{FF2B5EF4-FFF2-40B4-BE49-F238E27FC236}">
                <a16:creationId xmlns:a16="http://schemas.microsoft.com/office/drawing/2014/main" id="{3EBC8020-10D8-49B7-9C36-485D5F81C12D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2191691" y="4678927"/>
            <a:ext cx="497239" cy="510262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168040224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он (конференц-зал)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Ион (конференц-зал)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Ион (конференц-зал)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8502691-933B-45FE-8764-BA278511EF27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1088</TotalTime>
  <Words>1209</Words>
  <Application>Microsoft Office PowerPoint</Application>
  <PresentationFormat>Широкоэкранный</PresentationFormat>
  <Paragraphs>51</Paragraphs>
  <Slides>1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8" baseType="lpstr">
      <vt:lpstr>Arial</vt:lpstr>
      <vt:lpstr>Calibri</vt:lpstr>
      <vt:lpstr>Century Gothic</vt:lpstr>
      <vt:lpstr>Times New Roman</vt:lpstr>
      <vt:lpstr>Wingdings</vt:lpstr>
      <vt:lpstr>Wingdings 3</vt:lpstr>
      <vt:lpstr>Ион (конференц-зал)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тт</dc:title>
  <dc:creator>user</dc:creator>
  <cp:lastModifiedBy>user</cp:lastModifiedBy>
  <cp:revision>151</cp:revision>
  <dcterms:created xsi:type="dcterms:W3CDTF">2020-12-01T04:48:44Z</dcterms:created>
  <dcterms:modified xsi:type="dcterms:W3CDTF">2025-09-06T11:56:38Z</dcterms:modified>
</cp:coreProperties>
</file>